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3" r:id="rId20"/>
    <p:sldId id="274" r:id="rId21"/>
    <p:sldId id="275" r:id="rId22"/>
    <p:sldId id="276" r:id="rId23"/>
    <p:sldId id="277" r:id="rId24"/>
    <p:sldId id="278" r:id="rId25"/>
    <p:sldId id="279" r:id="rId26"/>
    <p:sldId id="280" r:id="rId27"/>
    <p:sldId id="281" r:id="rId28"/>
    <p:sldId id="282" r:id="rId29"/>
    <p:sldId id="284" r:id="rId30"/>
    <p:sldId id="285" r:id="rId31"/>
    <p:sldId id="289" r:id="rId32"/>
    <p:sldId id="286"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p:scale>
          <a:sx n="99" d="100"/>
          <a:sy n="99" d="100"/>
        </p:scale>
        <p:origin x="67"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FFE6343-C0DC-49D8-B1B4-D9B2AD35DE77}"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106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7CFFAB-6F70-4514-91CF-8046B7E28218}"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88430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732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9850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3574885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0802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0960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74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77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1398157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7CFFAB-6F70-4514-91CF-8046B7E28218}" type="datetimeFigureOut">
              <a:rPr lang="en-US" smtClean="0"/>
              <a:t>8/25/2023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E6343-C0DC-49D8-B1B4-D9B2AD35DE77}"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31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17CFFAB-6F70-4514-91CF-8046B7E28218}"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3466375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17CFFAB-6F70-4514-91CF-8046B7E28218}" type="datetimeFigureOut">
              <a:rPr lang="en-US" smtClean="0"/>
              <a:t>8/25/2023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E6343-C0DC-49D8-B1B4-D9B2AD35DE77}"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6880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7CFFAB-6F70-4514-91CF-8046B7E28218}" type="datetimeFigureOut">
              <a:rPr lang="en-US" smtClean="0"/>
              <a:t>8/25/2023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FE6343-C0DC-49D8-B1B4-D9B2AD35DE77}"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695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CFFAB-6F70-4514-91CF-8046B7E28218}" type="datetimeFigureOut">
              <a:rPr lang="en-US" smtClean="0"/>
              <a:t>8/25/2023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303860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7CFFAB-6F70-4514-91CF-8046B7E28218}"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E6343-C0DC-49D8-B1B4-D9B2AD35DE77}"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588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7CFFAB-6F70-4514-91CF-8046B7E28218}" type="datetimeFigureOut">
              <a:rPr lang="en-US" smtClean="0"/>
              <a:t>8/25/2023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E6343-C0DC-49D8-B1B4-D9B2AD35DE77}" type="slidenum">
              <a:rPr lang="en-US" smtClean="0"/>
              <a:t>‹#›</a:t>
            </a:fld>
            <a:endParaRPr lang="en-US"/>
          </a:p>
        </p:txBody>
      </p:sp>
    </p:spTree>
    <p:extLst>
      <p:ext uri="{BB962C8B-B14F-4D97-AF65-F5344CB8AC3E}">
        <p14:creationId xmlns:p14="http://schemas.microsoft.com/office/powerpoint/2010/main" val="3806854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17CFFAB-6F70-4514-91CF-8046B7E28218}" type="datetimeFigureOut">
              <a:rPr lang="en-US" smtClean="0"/>
              <a:t>8/25/2023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FE6343-C0DC-49D8-B1B4-D9B2AD35DE77}" type="slidenum">
              <a:rPr lang="en-US" smtClean="0"/>
              <a:t>‹#›</a:t>
            </a:fld>
            <a:endParaRPr lang="en-US"/>
          </a:p>
        </p:txBody>
      </p:sp>
    </p:spTree>
    <p:extLst>
      <p:ext uri="{BB962C8B-B14F-4D97-AF65-F5344CB8AC3E}">
        <p14:creationId xmlns:p14="http://schemas.microsoft.com/office/powerpoint/2010/main" val="370515455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Digital Modulation</a:t>
            </a:r>
            <a:endParaRPr lang="en-US" dirty="0"/>
          </a:p>
        </p:txBody>
      </p:sp>
      <p:sp>
        <p:nvSpPr>
          <p:cNvPr id="3" name="Subtitle 2"/>
          <p:cNvSpPr>
            <a:spLocks noGrp="1"/>
          </p:cNvSpPr>
          <p:nvPr>
            <p:ph type="subTitle" idx="1"/>
          </p:nvPr>
        </p:nvSpPr>
        <p:spPr/>
        <p:txBody>
          <a:bodyPr/>
          <a:lstStyle/>
          <a:p>
            <a:r>
              <a:rPr lang="en-US" dirty="0" smtClean="0"/>
              <a:t> </a:t>
            </a:r>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3985892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FSK </a:t>
            </a:r>
            <a:r>
              <a:rPr lang="en-US" dirty="0" smtClean="0"/>
              <a:t>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5450" y="2579298"/>
            <a:ext cx="4571148" cy="3317875"/>
          </a:xfrm>
        </p:spPr>
      </p:pic>
      <p:sp>
        <p:nvSpPr>
          <p:cNvPr id="3" name="TextBox 2"/>
          <p:cNvSpPr txBox="1"/>
          <p:nvPr/>
        </p:nvSpPr>
        <p:spPr>
          <a:xfrm>
            <a:off x="1026543" y="2579298"/>
            <a:ext cx="5141344" cy="317009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two oscillators, producing a higher and a lower frequency signals, are connected to a switch along with an internal clock. To avoid the abrupt phase discontinuities of the output waveform during the transmission of the message, a clock is applied to both the oscillators, internally. The binary input sequence is applied to the transmitter so as to choose the frequencies according to the binary input.</a:t>
            </a:r>
            <a:endParaRPr lang="en-US" sz="2000" dirty="0"/>
          </a:p>
        </p:txBody>
      </p:sp>
    </p:spTree>
    <p:extLst>
      <p:ext uri="{BB962C8B-B14F-4D97-AF65-F5344CB8AC3E}">
        <p14:creationId xmlns:p14="http://schemas.microsoft.com/office/powerpoint/2010/main" val="1091386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FSK </a:t>
            </a:r>
            <a:r>
              <a:rPr lang="en-US" dirty="0" smtClean="0"/>
              <a:t>Demodulator</a:t>
            </a:r>
            <a:endParaRPr lang="en-US" dirty="0"/>
          </a:p>
        </p:txBody>
      </p:sp>
      <p:sp>
        <p:nvSpPr>
          <p:cNvPr id="3" name="Content Placeholder 2"/>
          <p:cNvSpPr>
            <a:spLocks noGrp="1"/>
          </p:cNvSpPr>
          <p:nvPr>
            <p:ph idx="1"/>
          </p:nvPr>
        </p:nvSpPr>
        <p:spPr/>
        <p:txBody>
          <a:bodyPr/>
          <a:lstStyle/>
          <a:p>
            <a:r>
              <a:rPr lang="en-US" dirty="0"/>
              <a:t>Asynchronous FSK Detector</a:t>
            </a:r>
          </a:p>
          <a:p>
            <a:r>
              <a:rPr lang="en-US" dirty="0"/>
              <a:t>Synchronous FSK </a:t>
            </a:r>
            <a:r>
              <a:rPr lang="en-US" dirty="0" smtClean="0"/>
              <a:t>Detector</a:t>
            </a:r>
          </a:p>
          <a:p>
            <a:pPr marL="0" indent="0">
              <a:buNone/>
            </a:pPr>
            <a:r>
              <a:rPr lang="en-US" dirty="0" smtClean="0"/>
              <a:t>	The </a:t>
            </a:r>
            <a:r>
              <a:rPr lang="en-US" dirty="0"/>
              <a:t>synchronous detector is a coherent one, while asynchronous detector is </a:t>
            </a:r>
            <a:r>
              <a:rPr lang="en-US" dirty="0" smtClean="0"/>
              <a:t>	a </a:t>
            </a:r>
            <a:r>
              <a:rPr lang="en-US" dirty="0"/>
              <a:t>non-coherent one.</a:t>
            </a:r>
          </a:p>
          <a:p>
            <a:endParaRPr lang="en-US" dirty="0"/>
          </a:p>
        </p:txBody>
      </p:sp>
    </p:spTree>
    <p:extLst>
      <p:ext uri="{BB962C8B-B14F-4D97-AF65-F5344CB8AC3E}">
        <p14:creationId xmlns:p14="http://schemas.microsoft.com/office/powerpoint/2010/main" val="3145842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Asynchronous FSK </a:t>
            </a:r>
            <a:r>
              <a:rPr lang="en-US" dirty="0" smtClean="0"/>
              <a:t>Detector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5305" y="2869341"/>
            <a:ext cx="4640871" cy="2669566"/>
          </a:xfrm>
        </p:spPr>
      </p:pic>
      <p:sp>
        <p:nvSpPr>
          <p:cNvPr id="3" name="TextBox 2"/>
          <p:cNvSpPr txBox="1"/>
          <p:nvPr/>
        </p:nvSpPr>
        <p:spPr>
          <a:xfrm>
            <a:off x="940279" y="2562045"/>
            <a:ext cx="5313872" cy="3754874"/>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sz="2000" dirty="0"/>
              <a:t>The FSK signal is passed through the two Band Pass </a:t>
            </a:r>
            <a:r>
              <a:rPr lang="en-US" sz="2000" dirty="0" smtClean="0"/>
              <a:t>Filters BPFs , tuned to</a:t>
            </a:r>
            <a:r>
              <a:rPr lang="en-US" sz="2000" dirty="0"/>
              <a:t> </a:t>
            </a:r>
            <a:r>
              <a:rPr lang="en-US" sz="2000" b="1" dirty="0"/>
              <a:t>Space</a:t>
            </a:r>
            <a:r>
              <a:rPr lang="en-US" sz="2000" dirty="0"/>
              <a:t> and </a:t>
            </a:r>
            <a:r>
              <a:rPr lang="en-US" sz="2000" b="1" dirty="0"/>
              <a:t>Mark</a:t>
            </a:r>
            <a:r>
              <a:rPr lang="en-US" sz="2000" dirty="0"/>
              <a:t> frequencies. The output from these two BPFs look like ASK signal, which is given to the envelope detector. The signal in each envelope detector is modulated asynchronously.</a:t>
            </a:r>
          </a:p>
          <a:p>
            <a:pPr marL="342900" indent="-342900">
              <a:buClr>
                <a:schemeClr val="accent1"/>
              </a:buClr>
              <a:buFont typeface="Arial" panose="020B0604020202020204" pitchFamily="34" charset="0"/>
              <a:buChar char="•"/>
            </a:pPr>
            <a:r>
              <a:rPr lang="en-US" sz="2000" dirty="0"/>
              <a:t>The decision circuit chooses which output is more likely and selects it from any one of the envelope detectors. It also re-shapes the waveform to a rectangular one.</a:t>
            </a:r>
          </a:p>
          <a:p>
            <a:pPr marL="342900" indent="-342900">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3041021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Synchronous FSK </a:t>
            </a:r>
            <a:r>
              <a:rPr lang="en-US" dirty="0" smtClean="0"/>
              <a:t>Detector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6799" y="2718102"/>
            <a:ext cx="4739799" cy="2932915"/>
          </a:xfrm>
        </p:spPr>
      </p:pic>
      <p:sp>
        <p:nvSpPr>
          <p:cNvPr id="3" name="TextBox 2"/>
          <p:cNvSpPr txBox="1"/>
          <p:nvPr/>
        </p:nvSpPr>
        <p:spPr>
          <a:xfrm>
            <a:off x="1000664" y="2718102"/>
            <a:ext cx="4994694" cy="255454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FSK signal input is given to the two mixers with local oscillator circuits. These two are connected to two band pass filters. These combinations act as demodulators and the decision circuit chooses which output is more likely and selects it from any one of the detectors. The two signals have a minimum frequency separation.</a:t>
            </a:r>
            <a:endParaRPr lang="en-US" sz="2000" dirty="0"/>
          </a:p>
        </p:txBody>
      </p:sp>
    </p:spTree>
    <p:extLst>
      <p:ext uri="{BB962C8B-B14F-4D97-AF65-F5344CB8AC3E}">
        <p14:creationId xmlns:p14="http://schemas.microsoft.com/office/powerpoint/2010/main" val="3031690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1" y="2556931"/>
            <a:ext cx="9601196" cy="3610955"/>
          </a:xfrm>
        </p:spPr>
        <p:txBody>
          <a:bodyPr>
            <a:normAutofit/>
          </a:bodyPr>
          <a:lstStyle/>
          <a:p>
            <a:r>
              <a:rPr lang="en-US" dirty="0"/>
              <a:t>PSK technique is widely used for wireless LANs, bio-metric, contactless </a:t>
            </a:r>
            <a:endParaRPr lang="en-US" dirty="0" smtClean="0"/>
          </a:p>
          <a:p>
            <a:pPr marL="0" indent="0">
              <a:buNone/>
            </a:pPr>
            <a:r>
              <a:rPr lang="en-US" dirty="0" smtClean="0"/>
              <a:t>    operations</a:t>
            </a:r>
            <a:r>
              <a:rPr lang="en-US" dirty="0"/>
              <a:t>, along with RFID and Bluetooth communications</a:t>
            </a:r>
            <a:r>
              <a:rPr lang="en-US" dirty="0" smtClean="0"/>
              <a:t>.</a:t>
            </a:r>
          </a:p>
          <a:p>
            <a:r>
              <a:rPr lang="en-US" dirty="0"/>
              <a:t>PSK is of two types, depending upon the phases the signal gets </a:t>
            </a:r>
            <a:r>
              <a:rPr lang="en-US" dirty="0" smtClean="0"/>
              <a:t>shifted:</a:t>
            </a:r>
          </a:p>
          <a:p>
            <a:pPr marL="0" indent="0">
              <a:buNone/>
            </a:pPr>
            <a:r>
              <a:rPr lang="en-US" dirty="0"/>
              <a:t>	Binary Phase Shift </a:t>
            </a:r>
            <a:r>
              <a:rPr lang="en-US" dirty="0" smtClean="0"/>
              <a:t>Keying == BPSK == </a:t>
            </a:r>
            <a:r>
              <a:rPr lang="en-US" dirty="0"/>
              <a:t>2-phase </a:t>
            </a:r>
            <a:r>
              <a:rPr lang="en-US" dirty="0" smtClean="0"/>
              <a:t>PSK ( 0 ,180 )</a:t>
            </a:r>
          </a:p>
          <a:p>
            <a:pPr marL="0" indent="0">
              <a:buNone/>
            </a:pPr>
            <a:r>
              <a:rPr lang="en-US" dirty="0"/>
              <a:t>	</a:t>
            </a:r>
            <a:r>
              <a:rPr lang="en-US" dirty="0" smtClean="0"/>
              <a:t>Quadrature </a:t>
            </a:r>
            <a:r>
              <a:rPr lang="en-US" dirty="0"/>
              <a:t>Phase Shift </a:t>
            </a:r>
            <a:r>
              <a:rPr lang="en-US" dirty="0" smtClean="0"/>
              <a:t>Keying == QPSK == ( 0, 90, 180, 270 )</a:t>
            </a:r>
          </a:p>
          <a:p>
            <a:r>
              <a:rPr lang="en-US" dirty="0"/>
              <a:t> PSK can be done by eight or sixteen values also, depending upon the requirement.</a:t>
            </a:r>
          </a:p>
          <a:p>
            <a:pPr marL="0" indent="0">
              <a:buNone/>
            </a:pPr>
            <a:endParaRPr lang="en-US" dirty="0"/>
          </a:p>
          <a:p>
            <a:pPr marL="0" indent="0">
              <a:buNone/>
            </a:pPr>
            <a:endParaRPr lang="en-US" dirty="0"/>
          </a:p>
        </p:txBody>
      </p:sp>
      <p:sp>
        <p:nvSpPr>
          <p:cNvPr id="4" name="Rectangle 1"/>
          <p:cNvSpPr>
            <a:spLocks noGrp="1" noChangeArrowheads="1"/>
          </p:cNvSpPr>
          <p:nvPr>
            <p:ph type="title"/>
          </p:nvPr>
        </p:nvSpPr>
        <p:spPr bwMode="auto">
          <a:xfrm>
            <a:off x="1295401" y="1120642"/>
            <a:ext cx="9522124"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5400" b="1" i="0" u="none" strike="noStrike" cap="none" normalizeH="0" baseline="0" dirty="0" smtClean="0">
                <a:ln>
                  <a:noFill/>
                </a:ln>
                <a:solidFill>
                  <a:srgbClr val="000000"/>
                </a:solidFill>
                <a:effectLst/>
                <a:latin typeface="Nunito"/>
              </a:rPr>
              <a:t>Phase Shift Keying </a:t>
            </a:r>
            <a:r>
              <a:rPr kumimoji="0" lang="en-US" sz="5400" b="0" i="0" u="none" strike="noStrike" cap="none" normalizeH="0" baseline="0" dirty="0" smtClean="0">
                <a:ln>
                  <a:noFill/>
                </a:ln>
                <a:solidFill>
                  <a:srgbClr val="000000"/>
                </a:solidFill>
                <a:effectLst/>
                <a:latin typeface="MathJax_Math-italic"/>
              </a:rPr>
              <a:t>PSK</a:t>
            </a:r>
            <a:endParaRPr kumimoji="0" lang="en-US" sz="5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767502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632" y="809603"/>
            <a:ext cx="9601196" cy="1303867"/>
          </a:xfrm>
        </p:spPr>
        <p:txBody>
          <a:bodyPr>
            <a:normAutofit/>
          </a:bodyPr>
          <a:lstStyle/>
          <a:p>
            <a:r>
              <a:rPr lang="en-US" dirty="0"/>
              <a:t>BPSK </a:t>
            </a:r>
            <a:r>
              <a:rPr lang="en-US" dirty="0" smtClean="0"/>
              <a:t>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3664" y="2522462"/>
            <a:ext cx="5091566" cy="334705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230" y="2522461"/>
            <a:ext cx="5312615" cy="3347051"/>
          </a:xfrm>
          <a:prstGeom prst="rect">
            <a:avLst/>
          </a:prstGeom>
        </p:spPr>
      </p:pic>
    </p:spTree>
    <p:extLst>
      <p:ext uri="{BB962C8B-B14F-4D97-AF65-F5344CB8AC3E}">
        <p14:creationId xmlns:p14="http://schemas.microsoft.com/office/powerpoint/2010/main" val="1730310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BPSK </a:t>
            </a:r>
            <a:r>
              <a:rPr lang="en-US" dirty="0" smtClean="0"/>
              <a:t>Demodulator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239" y="3675844"/>
            <a:ext cx="4741687" cy="2259376"/>
          </a:xfrm>
        </p:spPr>
      </p:pic>
      <p:sp>
        <p:nvSpPr>
          <p:cNvPr id="5" name="TextBox 4"/>
          <p:cNvSpPr txBox="1"/>
          <p:nvPr/>
        </p:nvSpPr>
        <p:spPr>
          <a:xfrm>
            <a:off x="983556" y="2512679"/>
            <a:ext cx="10150609" cy="101566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By recovering the band-limited message signal, with the help of the mixer circuit and the band pass filter, the first stage of demodulation gets completed. The base band signal which is band limited is obtained and this signal is used to regenerate the binary message bit stream.</a:t>
            </a:r>
            <a:endParaRPr lang="en-US" sz="2000" dirty="0"/>
          </a:p>
        </p:txBody>
      </p:sp>
      <p:sp>
        <p:nvSpPr>
          <p:cNvPr id="6" name="TextBox 5"/>
          <p:cNvSpPr txBox="1"/>
          <p:nvPr/>
        </p:nvSpPr>
        <p:spPr>
          <a:xfrm>
            <a:off x="863173" y="3528260"/>
            <a:ext cx="5232827" cy="255454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In the next stage of demodulation, the bit clock rate is needed at the detector circuit to produce the original binary message signal. If the bit rate is a sub-multiple of the carrier frequency, then the bit clock regeneration is simplified. To make the circuit easily understandable, a decision-making circuit may also be inserted at the 2</a:t>
            </a:r>
            <a:r>
              <a:rPr lang="en-US" sz="2000" baseline="30000" dirty="0"/>
              <a:t>nd</a:t>
            </a:r>
            <a:r>
              <a:rPr lang="en-US" sz="2000" dirty="0"/>
              <a:t> stage of detection.</a:t>
            </a:r>
            <a:endParaRPr lang="en-US" sz="2000" dirty="0"/>
          </a:p>
        </p:txBody>
      </p:sp>
    </p:spTree>
    <p:extLst>
      <p:ext uri="{BB962C8B-B14F-4D97-AF65-F5344CB8AC3E}">
        <p14:creationId xmlns:p14="http://schemas.microsoft.com/office/powerpoint/2010/main" val="1522209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1869" y="2541565"/>
            <a:ext cx="11472262" cy="1369608"/>
          </a:xfrm>
        </p:spPr>
        <p:txBody>
          <a:bodyPr>
            <a:normAutofit fontScale="92500" lnSpcReduction="10000"/>
          </a:bodyPr>
          <a:lstStyle/>
          <a:p>
            <a:r>
              <a:rPr lang="en-US" dirty="0"/>
              <a:t>is a variation of BPSK, and it is also a Double Side Band Suppressed </a:t>
            </a:r>
            <a:r>
              <a:rPr lang="en-US" dirty="0" smtClean="0"/>
              <a:t>Carrier</a:t>
            </a:r>
          </a:p>
          <a:p>
            <a:pPr marL="0" indent="0">
              <a:buNone/>
            </a:pPr>
            <a:r>
              <a:rPr lang="en-US" dirty="0"/>
              <a:t> </a:t>
            </a:r>
            <a:r>
              <a:rPr lang="en-US" dirty="0" smtClean="0"/>
              <a:t>   DSBSC modulation </a:t>
            </a:r>
            <a:r>
              <a:rPr lang="en-US" dirty="0"/>
              <a:t>scheme, which sends two bits of digital information at a </a:t>
            </a:r>
            <a:endParaRPr lang="en-US" dirty="0" smtClean="0"/>
          </a:p>
          <a:p>
            <a:pPr marL="0" indent="0">
              <a:buNone/>
            </a:pPr>
            <a:r>
              <a:rPr lang="en-US" dirty="0" smtClean="0"/>
              <a:t>    time</a:t>
            </a:r>
            <a:r>
              <a:rPr lang="en-US" dirty="0"/>
              <a:t>, called as </a:t>
            </a:r>
            <a:r>
              <a:rPr lang="en-US" b="1" dirty="0" err="1"/>
              <a:t>bigits</a:t>
            </a:r>
            <a:r>
              <a:rPr lang="en-US" dirty="0" smtClean="0"/>
              <a:t>.</a:t>
            </a:r>
            <a:endParaRPr lang="en-US" dirty="0"/>
          </a:p>
          <a:p>
            <a:pPr marL="0" indent="0">
              <a:buNone/>
            </a:pPr>
            <a:endParaRPr lang="en-US" dirty="0"/>
          </a:p>
        </p:txBody>
      </p:sp>
      <p:sp>
        <p:nvSpPr>
          <p:cNvPr id="4" name="Rectangle 1"/>
          <p:cNvSpPr>
            <a:spLocks noGrp="1" noChangeArrowheads="1"/>
          </p:cNvSpPr>
          <p:nvPr>
            <p:ph type="title"/>
          </p:nvPr>
        </p:nvSpPr>
        <p:spPr bwMode="auto">
          <a:xfrm>
            <a:off x="1295402" y="1280122"/>
            <a:ext cx="9445214"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smtClean="0">
                <a:ln>
                  <a:noFill/>
                </a:ln>
                <a:solidFill>
                  <a:srgbClr val="000000"/>
                </a:solidFill>
                <a:effectLst/>
                <a:latin typeface="Nunito"/>
              </a:rPr>
              <a:t>Quadrature Phase Shift Keying </a:t>
            </a:r>
            <a:r>
              <a:rPr kumimoji="0" lang="en-US" sz="4000" b="0" i="0" u="none" strike="noStrike" cap="none" normalizeH="0" baseline="0" smtClean="0">
                <a:ln>
                  <a:noFill/>
                </a:ln>
                <a:solidFill>
                  <a:srgbClr val="000000"/>
                </a:solidFill>
                <a:effectLst/>
                <a:latin typeface="MathJax_Math-italic"/>
              </a:rPr>
              <a:t>QPSK</a:t>
            </a:r>
            <a:r>
              <a:rPr kumimoji="0" lang="en-US" sz="4000" b="0" i="0" u="none" strike="noStrike" cap="none" normalizeH="0" baseline="0" smtClean="0">
                <a:ln>
                  <a:noFill/>
                </a:ln>
                <a:solidFill>
                  <a:schemeClr val="tx1"/>
                </a:solidFill>
                <a:effectLst/>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832" y="3407665"/>
            <a:ext cx="4607860" cy="2629158"/>
          </a:xfrm>
          <a:prstGeom prst="rect">
            <a:avLst/>
          </a:prstGeom>
        </p:spPr>
      </p:pic>
      <p:sp>
        <p:nvSpPr>
          <p:cNvPr id="7" name="TextBox 6"/>
          <p:cNvSpPr txBox="1"/>
          <p:nvPr/>
        </p:nvSpPr>
        <p:spPr>
          <a:xfrm>
            <a:off x="1121869" y="3849701"/>
            <a:ext cx="5432612" cy="206210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200" dirty="0"/>
              <a:t>Instead of the conversion of digital bits into a series of digital stream, it converts them into bit pairs. This decreases the data bit rate to half, which allows space for the other users.</a:t>
            </a:r>
          </a:p>
          <a:p>
            <a:endParaRPr lang="en-US" dirty="0"/>
          </a:p>
        </p:txBody>
      </p:sp>
    </p:spTree>
    <p:extLst>
      <p:ext uri="{BB962C8B-B14F-4D97-AF65-F5344CB8AC3E}">
        <p14:creationId xmlns:p14="http://schemas.microsoft.com/office/powerpoint/2010/main" val="1907590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QPSK </a:t>
            </a:r>
            <a:r>
              <a:rPr lang="en-US" dirty="0" smtClean="0"/>
              <a:t>Modulator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4796" y="3583274"/>
            <a:ext cx="4475126" cy="2202492"/>
          </a:xfrm>
        </p:spPr>
      </p:pic>
      <p:sp>
        <p:nvSpPr>
          <p:cNvPr id="7" name="TextBox 6"/>
          <p:cNvSpPr txBox="1"/>
          <p:nvPr/>
        </p:nvSpPr>
        <p:spPr>
          <a:xfrm>
            <a:off x="1099455" y="2489627"/>
            <a:ext cx="9797143" cy="707886"/>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QPSK Modulator uses a bit-splitter, two multipliers with local oscillator, a 2-bit serial to parallel converter, and a summer circuit. </a:t>
            </a:r>
            <a:endParaRPr lang="en-US" sz="2000" dirty="0"/>
          </a:p>
        </p:txBody>
      </p:sp>
      <p:sp>
        <p:nvSpPr>
          <p:cNvPr id="8" name="TextBox 7"/>
          <p:cNvSpPr txBox="1"/>
          <p:nvPr/>
        </p:nvSpPr>
        <p:spPr>
          <a:xfrm>
            <a:off x="1099455" y="3401141"/>
            <a:ext cx="5755341" cy="224676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At the modulator’s input, the message signal’s even bits (i.e., 2</a:t>
            </a:r>
            <a:r>
              <a:rPr lang="en-US" sz="2000" baseline="30000" dirty="0"/>
              <a:t>nd</a:t>
            </a:r>
            <a:r>
              <a:rPr lang="en-US" sz="2000" dirty="0"/>
              <a:t> bit, 4</a:t>
            </a:r>
            <a:r>
              <a:rPr lang="en-US" sz="2000" baseline="30000" dirty="0"/>
              <a:t>th</a:t>
            </a:r>
            <a:r>
              <a:rPr lang="en-US" sz="2000" dirty="0"/>
              <a:t> bit, 6</a:t>
            </a:r>
            <a:r>
              <a:rPr lang="en-US" sz="2000" baseline="30000" dirty="0"/>
              <a:t>th</a:t>
            </a:r>
            <a:r>
              <a:rPr lang="en-US" sz="2000" dirty="0"/>
              <a:t> bit, etc.) and odd bits (i.e., 1st bit, 3</a:t>
            </a:r>
            <a:r>
              <a:rPr lang="en-US" sz="2000" baseline="30000" dirty="0"/>
              <a:t>rd</a:t>
            </a:r>
            <a:r>
              <a:rPr lang="en-US" sz="2000" dirty="0"/>
              <a:t> bit, 5</a:t>
            </a:r>
            <a:r>
              <a:rPr lang="en-US" sz="2000" baseline="30000" dirty="0"/>
              <a:t>th</a:t>
            </a:r>
            <a:r>
              <a:rPr lang="en-US" sz="2000" dirty="0"/>
              <a:t> bit, etc.) are separated by the bits splitter and are multiplied with the same carrier to generate odd BPSK (called as </a:t>
            </a:r>
            <a:r>
              <a:rPr lang="en-US" sz="2000" b="1" dirty="0"/>
              <a:t>PSK</a:t>
            </a:r>
            <a:r>
              <a:rPr lang="en-US" sz="2000" b="1" baseline="-25000" dirty="0"/>
              <a:t>I</a:t>
            </a:r>
            <a:r>
              <a:rPr lang="en-US" sz="2000" dirty="0"/>
              <a:t>) and even BPSK (called as </a:t>
            </a:r>
            <a:r>
              <a:rPr lang="en-US" sz="2000" b="1" dirty="0"/>
              <a:t>PSK</a:t>
            </a:r>
            <a:r>
              <a:rPr lang="en-US" sz="2000" b="1" baseline="-25000" dirty="0"/>
              <a:t>Q</a:t>
            </a:r>
            <a:r>
              <a:rPr lang="en-US" sz="2000" dirty="0"/>
              <a:t>). The </a:t>
            </a:r>
            <a:r>
              <a:rPr lang="en-US" sz="2000" b="1" dirty="0"/>
              <a:t>PSK</a:t>
            </a:r>
            <a:r>
              <a:rPr lang="en-US" sz="2000" b="1" baseline="-25000" dirty="0"/>
              <a:t>Q</a:t>
            </a:r>
            <a:r>
              <a:rPr lang="en-US" sz="2000" dirty="0"/>
              <a:t> signal is anyhow phase shifted by 90° before being modulated.</a:t>
            </a:r>
            <a:endParaRPr lang="en-US" sz="2000" dirty="0"/>
          </a:p>
        </p:txBody>
      </p:sp>
    </p:spTree>
    <p:extLst>
      <p:ext uri="{BB962C8B-B14F-4D97-AF65-F5344CB8AC3E}">
        <p14:creationId xmlns:p14="http://schemas.microsoft.com/office/powerpoint/2010/main" val="921390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4294967295"/>
          </p:nvPr>
        </p:nvSpPr>
        <p:spPr>
          <a:xfrm>
            <a:off x="873874" y="802256"/>
            <a:ext cx="10245575" cy="1320800"/>
          </a:xfrm>
        </p:spPr>
        <p:txBody>
          <a:bodyPr/>
          <a:lstStyle/>
          <a:p>
            <a:r>
              <a:rPr lang="en-US" dirty="0"/>
              <a:t>The spectral efficiency is 2 bits/Hz, meaning twice the data rate can be achieved in the same bandwidth as BPSK.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874" y="2009350"/>
            <a:ext cx="5677392" cy="39779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285" y="2328527"/>
            <a:ext cx="4505164" cy="3140620"/>
          </a:xfrm>
          <a:prstGeom prst="rect">
            <a:avLst/>
          </a:prstGeom>
        </p:spPr>
      </p:pic>
    </p:spTree>
    <p:extLst>
      <p:ext uri="{BB962C8B-B14F-4D97-AF65-F5344CB8AC3E}">
        <p14:creationId xmlns:p14="http://schemas.microsoft.com/office/powerpoint/2010/main" val="22544870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Digital </a:t>
            </a:r>
            <a:r>
              <a:rPr lang="en-US" b="1" dirty="0" smtClean="0">
                <a:solidFill>
                  <a:srgbClr val="FF0000"/>
                </a:solidFill>
              </a:rPr>
              <a:t>VS </a:t>
            </a:r>
            <a:r>
              <a:rPr lang="en-US" b="1" dirty="0" smtClean="0"/>
              <a:t>Analog</a:t>
            </a:r>
            <a:endParaRPr lang="en-US" dirty="0"/>
          </a:p>
        </p:txBody>
      </p:sp>
      <p:sp>
        <p:nvSpPr>
          <p:cNvPr id="3" name="Content Placeholder 2"/>
          <p:cNvSpPr>
            <a:spLocks noGrp="1"/>
          </p:cNvSpPr>
          <p:nvPr>
            <p:ph idx="1"/>
          </p:nvPr>
        </p:nvSpPr>
        <p:spPr>
          <a:xfrm>
            <a:off x="1295401" y="2556932"/>
            <a:ext cx="9601196" cy="1609626"/>
          </a:xfrm>
        </p:spPr>
        <p:txBody>
          <a:bodyPr/>
          <a:lstStyle/>
          <a:p>
            <a:r>
              <a:rPr lang="en-US" dirty="0"/>
              <a:t>provides </a:t>
            </a:r>
            <a:r>
              <a:rPr lang="en-US" dirty="0" smtClean="0"/>
              <a:t>more </a:t>
            </a:r>
            <a:r>
              <a:rPr lang="en-US" dirty="0"/>
              <a:t>information </a:t>
            </a:r>
            <a:r>
              <a:rPr lang="en-US" b="1" dirty="0" smtClean="0"/>
              <a:t>capacity</a:t>
            </a:r>
          </a:p>
          <a:p>
            <a:r>
              <a:rPr lang="en-US" dirty="0"/>
              <a:t>high data </a:t>
            </a:r>
            <a:r>
              <a:rPr lang="en-US" b="1" dirty="0" smtClean="0"/>
              <a:t>security</a:t>
            </a:r>
          </a:p>
          <a:p>
            <a:r>
              <a:rPr lang="en-US" dirty="0"/>
              <a:t>quicker system </a:t>
            </a:r>
            <a:r>
              <a:rPr lang="en-US" dirty="0" smtClean="0"/>
              <a:t>availability </a:t>
            </a:r>
            <a:r>
              <a:rPr lang="en-US" dirty="0"/>
              <a:t>with great </a:t>
            </a:r>
            <a:r>
              <a:rPr lang="en-US" b="1" dirty="0"/>
              <a:t>quality</a:t>
            </a:r>
            <a:r>
              <a:rPr lang="en-US" dirty="0"/>
              <a:t> </a:t>
            </a:r>
            <a:r>
              <a:rPr lang="en-US" dirty="0" smtClean="0"/>
              <a:t>communication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345" y="4166558"/>
            <a:ext cx="6329852" cy="1942998"/>
          </a:xfrm>
          <a:prstGeom prst="rect">
            <a:avLst/>
          </a:prstGeom>
        </p:spPr>
      </p:pic>
    </p:spTree>
    <p:extLst>
      <p:ext uri="{BB962C8B-B14F-4D97-AF65-F5344CB8AC3E}">
        <p14:creationId xmlns:p14="http://schemas.microsoft.com/office/powerpoint/2010/main" val="183048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QPSK </a:t>
            </a:r>
            <a:r>
              <a:rPr lang="en-US" dirty="0" smtClean="0"/>
              <a:t>Demodulator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43580" y="3849699"/>
            <a:ext cx="4859409" cy="2269271"/>
          </a:xfrm>
        </p:spPr>
      </p:pic>
      <p:sp>
        <p:nvSpPr>
          <p:cNvPr id="6" name="TextBox 5"/>
          <p:cNvSpPr txBox="1"/>
          <p:nvPr/>
        </p:nvSpPr>
        <p:spPr>
          <a:xfrm>
            <a:off x="1137237" y="2566467"/>
            <a:ext cx="9927771" cy="101566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QPSK Demodulator uses two product demodulator circuits with local oscillator, two band pass filters, two integrator circuits, and a 2-bit parallel to serial converter. Following is the diagram for the same.</a:t>
            </a:r>
            <a:endParaRPr lang="en-US" sz="2000" dirty="0"/>
          </a:p>
        </p:txBody>
      </p:sp>
      <p:sp>
        <p:nvSpPr>
          <p:cNvPr id="7" name="TextBox 6"/>
          <p:cNvSpPr txBox="1"/>
          <p:nvPr/>
        </p:nvSpPr>
        <p:spPr>
          <a:xfrm>
            <a:off x="1137237" y="3849699"/>
            <a:ext cx="5325035" cy="193899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two product detectors at the input of demodulator simultaneously demodulate the two BPSK signals. The pair of bits are recovered here from the original data. These signals after processing, are passed to the parallel to serial converter.</a:t>
            </a:r>
            <a:endParaRPr lang="en-US" sz="2000" dirty="0"/>
          </a:p>
        </p:txBody>
      </p:sp>
    </p:spTree>
    <p:extLst>
      <p:ext uri="{BB962C8B-B14F-4D97-AF65-F5344CB8AC3E}">
        <p14:creationId xmlns:p14="http://schemas.microsoft.com/office/powerpoint/2010/main" val="133501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95401" y="2556932"/>
            <a:ext cx="9601196" cy="1428472"/>
          </a:xfrm>
        </p:spPr>
        <p:txBody>
          <a:bodyPr>
            <a:normAutofit fontScale="92500" lnSpcReduction="10000"/>
          </a:bodyPr>
          <a:lstStyle/>
          <a:p>
            <a:r>
              <a:rPr lang="en-US" dirty="0"/>
              <a:t>the phase of the modulated signal is shifted relative to the previous signal element. No reference signal is considered here. The signal phase follows the high or low state of the previous element. This DPSK technique doesn’t need a reference oscillator.</a:t>
            </a:r>
            <a:endParaRPr lang="en-US" dirty="0"/>
          </a:p>
        </p:txBody>
      </p:sp>
      <p:sp>
        <p:nvSpPr>
          <p:cNvPr id="7" name="Rectangle 1"/>
          <p:cNvSpPr>
            <a:spLocks noGrp="1" noChangeArrowheads="1"/>
          </p:cNvSpPr>
          <p:nvPr>
            <p:ph type="title"/>
          </p:nvPr>
        </p:nvSpPr>
        <p:spPr bwMode="auto">
          <a:xfrm>
            <a:off x="1295402" y="1280123"/>
            <a:ext cx="9190336" cy="7078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sz="4000" b="1" i="0" u="none" strike="noStrike" cap="none" normalizeH="0" baseline="0" dirty="0" smtClean="0">
                <a:ln>
                  <a:noFill/>
                </a:ln>
                <a:solidFill>
                  <a:srgbClr val="000000"/>
                </a:solidFill>
                <a:effectLst/>
                <a:latin typeface="Nunito"/>
              </a:rPr>
              <a:t>Differential Phase Shift Keying </a:t>
            </a:r>
            <a:r>
              <a:rPr kumimoji="0" lang="en-US" sz="4000" b="0" i="0" u="none" strike="noStrike" cap="none" normalizeH="0" baseline="0" dirty="0" smtClean="0">
                <a:ln>
                  <a:noFill/>
                </a:ln>
                <a:solidFill>
                  <a:srgbClr val="000000"/>
                </a:solidFill>
                <a:effectLst/>
                <a:latin typeface="MathJax_Math-italic"/>
              </a:rPr>
              <a:t>DPSK</a:t>
            </a:r>
            <a:endParaRPr kumimoji="0" lang="en-US" sz="4000" b="0" i="0" u="none" strike="noStrike" cap="none" normalizeH="0" baseline="0" dirty="0" smtClean="0">
              <a:ln>
                <a:noFill/>
              </a:ln>
              <a:solidFill>
                <a:schemeClr val="tx1"/>
              </a:solidFill>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867" y="3765678"/>
            <a:ext cx="7551405" cy="2439460"/>
          </a:xfrm>
          <a:prstGeom prst="rect">
            <a:avLst/>
          </a:prstGeom>
        </p:spPr>
      </p:pic>
    </p:spTree>
    <p:extLst>
      <p:ext uri="{BB962C8B-B14F-4D97-AF65-F5344CB8AC3E}">
        <p14:creationId xmlns:p14="http://schemas.microsoft.com/office/powerpoint/2010/main" val="38376282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5017" y="852736"/>
            <a:ext cx="9601196" cy="1303867"/>
          </a:xfrm>
        </p:spPr>
        <p:txBody>
          <a:bodyPr>
            <a:normAutofit/>
          </a:bodyPr>
          <a:lstStyle/>
          <a:p>
            <a:r>
              <a:rPr lang="en-US" dirty="0"/>
              <a:t>DPSK </a:t>
            </a:r>
            <a:r>
              <a:rPr lang="en-US" dirty="0" smtClean="0"/>
              <a:t>Modulator</a:t>
            </a:r>
            <a:endParaRPr lang="en-US" dirty="0"/>
          </a:p>
        </p:txBody>
      </p:sp>
      <p:sp>
        <p:nvSpPr>
          <p:cNvPr id="3" name="Content Placeholder 2"/>
          <p:cNvSpPr>
            <a:spLocks noGrp="1"/>
          </p:cNvSpPr>
          <p:nvPr>
            <p:ph idx="1"/>
          </p:nvPr>
        </p:nvSpPr>
        <p:spPr>
          <a:xfrm>
            <a:off x="1083449" y="2548306"/>
            <a:ext cx="9601196" cy="1005777"/>
          </a:xfrm>
        </p:spPr>
        <p:txBody>
          <a:bodyPr>
            <a:noAutofit/>
          </a:bodyPr>
          <a:lstStyle/>
          <a:p>
            <a:r>
              <a:rPr lang="en-US" sz="2000" dirty="0"/>
              <a:t>DPSK is a technique of BPSK, in which there is no reference phase signal. Here, the transmitted signal itself can be used as a reference signal. Following is the diagram of DPSK Modulator.</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322" y="3768252"/>
            <a:ext cx="4641809" cy="1953851"/>
          </a:xfrm>
          <a:prstGeom prst="rect">
            <a:avLst/>
          </a:prstGeom>
        </p:spPr>
      </p:pic>
      <p:sp>
        <p:nvSpPr>
          <p:cNvPr id="5" name="TextBox 4"/>
          <p:cNvSpPr txBox="1"/>
          <p:nvPr/>
        </p:nvSpPr>
        <p:spPr>
          <a:xfrm>
            <a:off x="1083449" y="3554083"/>
            <a:ext cx="5547873" cy="255454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DPSK encodes two distinct signals, i.e., the carrier and the modulating signal with 180° phase shift each. The serial data input is given to the XNOR gate and the output is again fed back to the other input through 1-bit delay. The output of the XNOR gate along with the carrier signal is given to the balance modulator, to produce the DPSK modulated signal</a:t>
            </a:r>
            <a:r>
              <a:rPr lang="en-US" dirty="0"/>
              <a:t>.</a:t>
            </a:r>
            <a:endParaRPr lang="en-US" dirty="0"/>
          </a:p>
        </p:txBody>
      </p:sp>
    </p:spTree>
    <p:extLst>
      <p:ext uri="{BB962C8B-B14F-4D97-AF65-F5344CB8AC3E}">
        <p14:creationId xmlns:p14="http://schemas.microsoft.com/office/powerpoint/2010/main" val="2080623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DPSK </a:t>
            </a:r>
            <a:r>
              <a:rPr lang="en-US" dirty="0" smtClean="0"/>
              <a:t>Demodulator</a:t>
            </a:r>
            <a:endParaRPr lang="en-US" dirty="0"/>
          </a:p>
        </p:txBody>
      </p:sp>
      <p:sp>
        <p:nvSpPr>
          <p:cNvPr id="3" name="Content Placeholder 2"/>
          <p:cNvSpPr>
            <a:spLocks noGrp="1"/>
          </p:cNvSpPr>
          <p:nvPr>
            <p:ph idx="1"/>
          </p:nvPr>
        </p:nvSpPr>
        <p:spPr/>
        <p:txBody>
          <a:bodyPr/>
          <a:lstStyle/>
          <a:p>
            <a:r>
              <a:rPr lang="en-US" sz="1800" dirty="0"/>
              <a:t>In DPSK demodulator, the phase of the reversed bit is compared with the phase of the previous bit. Following is the block diagram of DPSK demodulator</a:t>
            </a:r>
            <a:r>
              <a:rPr lang="en-US" sz="1800" dirty="0" smtClean="0"/>
              <a:t>.</a:t>
            </a:r>
          </a:p>
          <a:p>
            <a:r>
              <a:rPr lang="en-US" sz="1800" dirty="0"/>
              <a:t>it is evident that the balance modulator is given the DPSK signal along with 1-bit delay input. That signal is made to confine to lower frequencies with the help of LPF. Then it is passed to a shaper circuit, which is a comparator or a Schmitt trigger circuit, to recover the original binary data as the output.</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388" y="4310490"/>
            <a:ext cx="7504629" cy="1782523"/>
          </a:xfrm>
          <a:prstGeom prst="rect">
            <a:avLst/>
          </a:prstGeom>
        </p:spPr>
      </p:pic>
    </p:spTree>
    <p:extLst>
      <p:ext uri="{BB962C8B-B14F-4D97-AF65-F5344CB8AC3E}">
        <p14:creationId xmlns:p14="http://schemas.microsoft.com/office/powerpoint/2010/main" val="1189826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
            </a:r>
            <a:r>
              <a:rPr lang="en-US" dirty="0" err="1"/>
              <a:t>ary</a:t>
            </a:r>
            <a:r>
              <a:rPr lang="en-US" dirty="0"/>
              <a:t> </a:t>
            </a:r>
            <a:r>
              <a:rPr lang="en-US" dirty="0" smtClean="0"/>
              <a:t>Encoding</a:t>
            </a:r>
            <a:endParaRPr lang="en-US" dirty="0"/>
          </a:p>
        </p:txBody>
      </p:sp>
      <p:sp>
        <p:nvSpPr>
          <p:cNvPr id="3" name="Content Placeholder 2"/>
          <p:cNvSpPr>
            <a:spLocks noGrp="1"/>
          </p:cNvSpPr>
          <p:nvPr>
            <p:ph idx="1"/>
          </p:nvPr>
        </p:nvSpPr>
        <p:spPr/>
        <p:txBody>
          <a:bodyPr/>
          <a:lstStyle/>
          <a:p>
            <a:r>
              <a:rPr lang="en-US" dirty="0"/>
              <a:t>The word binary represents two bits. </a:t>
            </a:r>
            <a:r>
              <a:rPr lang="en-US" b="1" dirty="0"/>
              <a:t>M</a:t>
            </a:r>
            <a:r>
              <a:rPr lang="en-US" dirty="0"/>
              <a:t> represents a digit that corresponds to the number of conditions, levels, or combinations possible for a given number of binary variables.</a:t>
            </a:r>
          </a:p>
          <a:p>
            <a:r>
              <a:rPr lang="en-US" dirty="0"/>
              <a:t>This is the type of digital modulation technique used for data transmission in which instead of one bit, two or more bits are transmitted at a time. As a single signal is used for multiple bit transmission, the channel bandwidth is reduced.</a:t>
            </a:r>
          </a:p>
        </p:txBody>
      </p:sp>
    </p:spTree>
    <p:extLst>
      <p:ext uri="{BB962C8B-B14F-4D97-AF65-F5344CB8AC3E}">
        <p14:creationId xmlns:p14="http://schemas.microsoft.com/office/powerpoint/2010/main" val="2526851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
            </a:r>
            <a:r>
              <a:rPr lang="en-US" dirty="0" err="1"/>
              <a:t>ary</a:t>
            </a:r>
            <a:r>
              <a:rPr lang="en-US" dirty="0"/>
              <a:t> </a:t>
            </a:r>
            <a:r>
              <a:rPr lang="en-US" dirty="0" smtClean="0"/>
              <a:t>Equation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smtClean="0"/>
                  <a:t>If a digital signal is given under four conditions, such as voltage levels, frequencies, phases, and amplitude, then </a:t>
                </a:r>
                <a:r>
                  <a:rPr lang="en-US" b="1" dirty="0"/>
                  <a:t>M = 4</a:t>
                </a:r>
                <a:r>
                  <a:rPr lang="en-US" dirty="0"/>
                  <a:t>.</a:t>
                </a:r>
              </a:p>
              <a:p>
                <a:r>
                  <a:rPr lang="en-US" dirty="0"/>
                  <a:t>The number of bits necessary to produce a given number of conditions is expressed mathematically </a:t>
                </a:r>
                <a:r>
                  <a:rPr lang="en-US" dirty="0" smtClean="0"/>
                  <a:t>as</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𝑙𝑜𝑔</m:t>
                        </m:r>
                      </m:e>
                      <m:sub>
                        <m:r>
                          <a:rPr lang="en-US" b="0" i="1" smtClean="0">
                            <a:latin typeface="Cambria Math" panose="02040503050406030204" pitchFamily="18" charset="0"/>
                          </a:rPr>
                          <m:t>2</m:t>
                        </m:r>
                      </m:sub>
                      <m:sup>
                        <m:r>
                          <a:rPr lang="en-US" b="0" i="1" smtClean="0">
                            <a:latin typeface="Cambria Math" panose="02040503050406030204" pitchFamily="18" charset="0"/>
                          </a:rPr>
                          <m:t>𝑀</m:t>
                        </m:r>
                      </m:sup>
                    </m:sSubSup>
                  </m:oMath>
                </a14:m>
                <a:endParaRPr lang="en-US" dirty="0" smtClean="0"/>
              </a:p>
              <a:p>
                <a:pPr marL="0" indent="0">
                  <a:buNone/>
                </a:pPr>
                <a:r>
                  <a:rPr lang="en-US" dirty="0" smtClean="0"/>
                  <a:t>    Where</a:t>
                </a:r>
                <a:endParaRPr lang="en-US" dirty="0"/>
              </a:p>
              <a:p>
                <a:pPr marL="0" indent="0">
                  <a:buNone/>
                </a:pPr>
                <a:r>
                  <a:rPr lang="en-US" b="1" dirty="0" smtClean="0"/>
                  <a:t>    N</a:t>
                </a:r>
                <a:r>
                  <a:rPr lang="en-US" dirty="0"/>
                  <a:t> is the number of bits necessary</a:t>
                </a:r>
              </a:p>
              <a:p>
                <a:pPr marL="0" indent="0">
                  <a:buNone/>
                </a:pPr>
                <a:r>
                  <a:rPr lang="en-US" b="1" dirty="0" smtClean="0"/>
                  <a:t>    M</a:t>
                </a:r>
                <a:r>
                  <a:rPr lang="en-US" dirty="0"/>
                  <a:t> is the number of conditions, levels, or combinations possible with </a:t>
                </a:r>
                <a:r>
                  <a:rPr lang="en-US" b="1" dirty="0"/>
                  <a:t>N</a:t>
                </a:r>
                <a:r>
                  <a:rPr lang="en-US" dirty="0"/>
                  <a:t> bits.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44" t="-3853" r="-127"/>
                </a:stretch>
              </a:blipFill>
            </p:spPr>
            <p:txBody>
              <a:bodyPr/>
              <a:lstStyle/>
              <a:p>
                <a:r>
                  <a:rPr lang="en-US">
                    <a:noFill/>
                  </a:rPr>
                  <a:t> </a:t>
                </a:r>
              </a:p>
            </p:txBody>
          </p:sp>
        </mc:Fallback>
      </mc:AlternateContent>
    </p:spTree>
    <p:extLst>
      <p:ext uri="{BB962C8B-B14F-4D97-AF65-F5344CB8AC3E}">
        <p14:creationId xmlns:p14="http://schemas.microsoft.com/office/powerpoint/2010/main" val="764475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t>
            </a:r>
            <a:r>
              <a:rPr lang="en-US" dirty="0" err="1"/>
              <a:t>ary</a:t>
            </a:r>
            <a:r>
              <a:rPr lang="en-US" dirty="0"/>
              <a:t> Techniques</a:t>
            </a:r>
          </a:p>
        </p:txBody>
      </p:sp>
      <p:sp>
        <p:nvSpPr>
          <p:cNvPr id="3" name="Content Placeholder 2"/>
          <p:cNvSpPr>
            <a:spLocks noGrp="1"/>
          </p:cNvSpPr>
          <p:nvPr>
            <p:ph idx="1"/>
          </p:nvPr>
        </p:nvSpPr>
        <p:spPr/>
        <p:txBody>
          <a:bodyPr/>
          <a:lstStyle/>
          <a:p>
            <a:r>
              <a:rPr lang="en-US" dirty="0"/>
              <a:t>In general, </a:t>
            </a:r>
            <a:r>
              <a:rPr lang="en-US" dirty="0" smtClean="0"/>
              <a:t>Multi-level </a:t>
            </a:r>
            <a:r>
              <a:rPr lang="en-US" dirty="0"/>
              <a:t>M−</a:t>
            </a:r>
            <a:r>
              <a:rPr lang="en-US" dirty="0" err="1" smtClean="0"/>
              <a:t>ary</a:t>
            </a:r>
            <a:r>
              <a:rPr lang="en-US" dirty="0" smtClean="0"/>
              <a:t> </a:t>
            </a:r>
            <a:r>
              <a:rPr lang="en-US" dirty="0"/>
              <a:t>modulation techniques are used in digital communications as the digital inputs with more than two modulation levels are allowed on the transmitter’s input. Hence, these techniques are bandwidth efficient.</a:t>
            </a:r>
            <a:endParaRPr lang="en-US" dirty="0" smtClean="0"/>
          </a:p>
          <a:p>
            <a:pPr marL="457200" indent="-457200">
              <a:buFont typeface="+mj-lt"/>
              <a:buAutoNum type="arabicPeriod"/>
            </a:pPr>
            <a:r>
              <a:rPr lang="en-US" dirty="0" smtClean="0"/>
              <a:t>M-</a:t>
            </a:r>
            <a:r>
              <a:rPr lang="en-US" dirty="0" err="1" smtClean="0"/>
              <a:t>ary</a:t>
            </a:r>
            <a:r>
              <a:rPr lang="en-US" dirty="0" smtClean="0"/>
              <a:t> </a:t>
            </a:r>
            <a:r>
              <a:rPr lang="en-US" dirty="0"/>
              <a:t>ASK</a:t>
            </a:r>
          </a:p>
          <a:p>
            <a:pPr marL="457200" indent="-457200">
              <a:buFont typeface="+mj-lt"/>
              <a:buAutoNum type="arabicPeriod"/>
            </a:pPr>
            <a:r>
              <a:rPr lang="en-US" dirty="0"/>
              <a:t>M-</a:t>
            </a:r>
            <a:r>
              <a:rPr lang="en-US" dirty="0" err="1"/>
              <a:t>ary</a:t>
            </a:r>
            <a:r>
              <a:rPr lang="en-US" dirty="0"/>
              <a:t> FSK</a:t>
            </a:r>
          </a:p>
          <a:p>
            <a:pPr marL="457200" indent="-457200">
              <a:buFont typeface="+mj-lt"/>
              <a:buAutoNum type="arabicPeriod"/>
            </a:pPr>
            <a:r>
              <a:rPr lang="en-US" dirty="0"/>
              <a:t>M-</a:t>
            </a:r>
            <a:r>
              <a:rPr lang="en-US" dirty="0" err="1"/>
              <a:t>ary</a:t>
            </a:r>
            <a:r>
              <a:rPr lang="en-US" dirty="0"/>
              <a:t> PSK</a:t>
            </a:r>
          </a:p>
          <a:p>
            <a:endParaRPr lang="en-US" dirty="0"/>
          </a:p>
        </p:txBody>
      </p:sp>
    </p:spTree>
    <p:extLst>
      <p:ext uri="{BB962C8B-B14F-4D97-AF65-F5344CB8AC3E}">
        <p14:creationId xmlns:p14="http://schemas.microsoft.com/office/powerpoint/2010/main" val="38363282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t>
            </a:r>
            <a:r>
              <a:rPr lang="en-US" dirty="0" err="1"/>
              <a:t>ary</a:t>
            </a:r>
            <a:r>
              <a:rPr lang="en-US" dirty="0"/>
              <a:t> </a:t>
            </a:r>
            <a:r>
              <a:rPr lang="en-US" dirty="0" smtClean="0"/>
              <a:t>ASK</a:t>
            </a:r>
            <a:endParaRPr lang="en-US" dirty="0"/>
          </a:p>
        </p:txBody>
      </p:sp>
      <p:sp>
        <p:nvSpPr>
          <p:cNvPr id="3" name="Content Placeholder 2"/>
          <p:cNvSpPr>
            <a:spLocks noGrp="1"/>
          </p:cNvSpPr>
          <p:nvPr>
            <p:ph idx="1"/>
          </p:nvPr>
        </p:nvSpPr>
        <p:spPr/>
        <p:txBody>
          <a:bodyPr/>
          <a:lstStyle/>
          <a:p>
            <a:r>
              <a:rPr lang="en-US" dirty="0"/>
              <a:t>This is called M-</a:t>
            </a:r>
            <a:r>
              <a:rPr lang="en-US" dirty="0" err="1"/>
              <a:t>ary</a:t>
            </a:r>
            <a:r>
              <a:rPr lang="en-US" dirty="0"/>
              <a:t> Amplitude Shift </a:t>
            </a:r>
            <a:r>
              <a:rPr lang="en-US" dirty="0" smtClean="0"/>
              <a:t>Keying </a:t>
            </a:r>
            <a:r>
              <a:rPr lang="en-US" dirty="0"/>
              <a:t>M−</a:t>
            </a:r>
            <a:r>
              <a:rPr lang="en-US" dirty="0" smtClean="0"/>
              <a:t>ASK </a:t>
            </a:r>
            <a:r>
              <a:rPr lang="en-US" dirty="0"/>
              <a:t>or M-</a:t>
            </a:r>
            <a:r>
              <a:rPr lang="en-US" dirty="0" err="1"/>
              <a:t>ary</a:t>
            </a:r>
            <a:r>
              <a:rPr lang="en-US" dirty="0"/>
              <a:t> Pulse Amplitude </a:t>
            </a:r>
            <a:r>
              <a:rPr lang="en-US" dirty="0" smtClean="0"/>
              <a:t>Modulation PAM .</a:t>
            </a:r>
          </a:p>
          <a:p>
            <a:r>
              <a:rPr lang="en-US" dirty="0" smtClean="0"/>
              <a:t>The</a:t>
            </a:r>
            <a:r>
              <a:rPr lang="en-US" dirty="0"/>
              <a:t> </a:t>
            </a:r>
            <a:r>
              <a:rPr lang="en-US" b="1" dirty="0" smtClean="0"/>
              <a:t>amplitude</a:t>
            </a:r>
            <a:r>
              <a:rPr lang="en-US" dirty="0"/>
              <a:t> of the carrier signal, takes on </a:t>
            </a:r>
            <a:r>
              <a:rPr lang="en-US" b="1" dirty="0"/>
              <a:t>M</a:t>
            </a:r>
            <a:r>
              <a:rPr lang="en-US" dirty="0"/>
              <a:t> different levels.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1" y="4336804"/>
            <a:ext cx="9601196" cy="1198966"/>
          </a:xfrm>
          <a:prstGeom prst="rect">
            <a:avLst/>
          </a:prstGeom>
        </p:spPr>
      </p:pic>
    </p:spTree>
    <p:extLst>
      <p:ext uri="{BB962C8B-B14F-4D97-AF65-F5344CB8AC3E}">
        <p14:creationId xmlns:p14="http://schemas.microsoft.com/office/powerpoint/2010/main" val="614818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Rate And Baud Rate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The maximum theoretical data rate or channel capacity (C) in bits/s is a function of the channel bandwidth (B) in Hz and the </a:t>
                </a:r>
                <a:r>
                  <a:rPr lang="en-US" dirty="0" err="1"/>
                  <a:t>signal­to­noise</a:t>
                </a:r>
                <a:r>
                  <a:rPr lang="en-US" dirty="0"/>
                  <a:t> </a:t>
                </a:r>
                <a:r>
                  <a:rPr lang="en-US" dirty="0" smtClean="0"/>
                  <a:t>ratio </a:t>
                </a:r>
                <a:r>
                  <a:rPr lang="en-US" dirty="0"/>
                  <a:t>(SNR</a:t>
                </a:r>
                <a:r>
                  <a:rPr lang="en-US" dirty="0" smtClean="0"/>
                  <a:t>):</a:t>
                </a:r>
              </a:p>
              <a:p>
                <a:pPr>
                  <a:buFont typeface="Wingdings" panose="05000000000000000000" pitchFamily="2" charset="2"/>
                  <a:buChar char="Ø"/>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 </m:t>
                        </m:r>
                        <m:r>
                          <a:rPr lang="en-US" b="0" i="1" smtClean="0">
                            <a:latin typeface="Cambria Math" panose="02040503050406030204" pitchFamily="18" charset="0"/>
                          </a:rPr>
                          <m:t>𝐵𝑙𝑜𝑔</m:t>
                        </m:r>
                      </m:e>
                      <m:sub>
                        <m:r>
                          <a:rPr lang="en-US" b="0" i="1" smtClean="0">
                            <a:latin typeface="Cambria Math" panose="02040503050406030204" pitchFamily="18" charset="0"/>
                          </a:rPr>
                          <m:t>2</m:t>
                        </m:r>
                      </m:sub>
                      <m:sup>
                        <m:r>
                          <a:rPr lang="en-US" b="0" i="1" smtClean="0">
                            <a:latin typeface="Cambria Math" panose="02040503050406030204" pitchFamily="18" charset="0"/>
                          </a:rPr>
                          <m:t>(1 +</m:t>
                        </m:r>
                        <m:r>
                          <a:rPr lang="en-US" b="0" i="1" smtClean="0">
                            <a:latin typeface="Cambria Math" panose="02040503050406030204" pitchFamily="18" charset="0"/>
                          </a:rPr>
                          <m:t>𝑆𝑁𝑅</m:t>
                        </m:r>
                        <m:r>
                          <a:rPr lang="en-US" b="0" i="1" smtClean="0">
                            <a:latin typeface="Cambria Math" panose="02040503050406030204" pitchFamily="18" charset="0"/>
                          </a:rPr>
                          <m:t>) </m:t>
                        </m:r>
                      </m:sup>
                    </m:sSubSup>
                  </m:oMath>
                </a14:m>
                <a:endParaRPr lang="en-US" dirty="0" smtClean="0"/>
              </a:p>
              <a:p>
                <a:r>
                  <a:rPr lang="en-US" dirty="0"/>
                  <a:t>This is called the </a:t>
                </a:r>
                <a:r>
                  <a:rPr lang="en-US" dirty="0" err="1"/>
                  <a:t>Shannon­Hartley</a:t>
                </a:r>
                <a:r>
                  <a:rPr lang="en-US" dirty="0"/>
                  <a:t> law. The maximum data rate is directly proportional to the bandwidth and logarithmically proportional the SNR. Noise greatly diminishes the data rate for a given bit error rate (BER)</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44" t="-2936"/>
                </a:stretch>
              </a:blipFill>
            </p:spPr>
            <p:txBody>
              <a:bodyPr/>
              <a:lstStyle/>
              <a:p>
                <a:r>
                  <a:rPr lang="en-US">
                    <a:noFill/>
                  </a:rPr>
                  <a:t> </a:t>
                </a:r>
              </a:p>
            </p:txBody>
          </p:sp>
        </mc:Fallback>
      </mc:AlternateContent>
    </p:spTree>
    <p:extLst>
      <p:ext uri="{BB962C8B-B14F-4D97-AF65-F5344CB8AC3E}">
        <p14:creationId xmlns:p14="http://schemas.microsoft.com/office/powerpoint/2010/main" val="42295553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Quadrature Amplitude Modulation (QAM) </a:t>
            </a:r>
          </a:p>
        </p:txBody>
      </p:sp>
      <p:sp>
        <p:nvSpPr>
          <p:cNvPr id="3" name="Content Placeholder 2"/>
          <p:cNvSpPr>
            <a:spLocks noGrp="1"/>
          </p:cNvSpPr>
          <p:nvPr>
            <p:ph idx="1"/>
          </p:nvPr>
        </p:nvSpPr>
        <p:spPr/>
        <p:txBody>
          <a:bodyPr/>
          <a:lstStyle/>
          <a:p>
            <a:r>
              <a:rPr lang="en-US" dirty="0"/>
              <a:t>The creation of symbols that are some combination of amplitude and phase can carry the concept of transmitting more bits per symbol further. This method is called quadrature amplitude modulation (QAM). </a:t>
            </a:r>
            <a:endParaRPr lang="en-US" dirty="0" smtClean="0"/>
          </a:p>
          <a:p>
            <a:r>
              <a:rPr lang="en-US" dirty="0"/>
              <a:t>For example, 8QAM uses four carrier phases plus two amplitude levels to transmit 3 bits per symbol. Other popular variations are 16QAM, 64QAM, and 256QAM, which transmit 4, 6, and 8 bits per </a:t>
            </a:r>
            <a:r>
              <a:rPr lang="en-US" dirty="0" smtClean="0"/>
              <a:t>symbol.</a:t>
            </a:r>
            <a:endParaRPr lang="en-US" dirty="0"/>
          </a:p>
        </p:txBody>
      </p:sp>
    </p:spTree>
    <p:extLst>
      <p:ext uri="{BB962C8B-B14F-4D97-AF65-F5344CB8AC3E}">
        <p14:creationId xmlns:p14="http://schemas.microsoft.com/office/powerpoint/2010/main" val="906042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modulation techniques</a:t>
            </a:r>
          </a:p>
        </p:txBody>
      </p:sp>
      <p:sp>
        <p:nvSpPr>
          <p:cNvPr id="3" name="Content Placeholder 2"/>
          <p:cNvSpPr>
            <a:spLocks noGrp="1"/>
          </p:cNvSpPr>
          <p:nvPr>
            <p:ph idx="1"/>
          </p:nvPr>
        </p:nvSpPr>
        <p:spPr>
          <a:xfrm>
            <a:off x="1295401" y="2556932"/>
            <a:ext cx="9601196" cy="5042940"/>
          </a:xfrm>
        </p:spPr>
        <p:txBody>
          <a:bodyPr>
            <a:normAutofit lnSpcReduction="10000"/>
          </a:bodyPr>
          <a:lstStyle/>
          <a:p>
            <a:pPr marL="457200" indent="-457200">
              <a:buFont typeface="+mj-lt"/>
              <a:buAutoNum type="arabicPeriod"/>
            </a:pPr>
            <a:r>
              <a:rPr lang="en-US" dirty="0">
                <a:solidFill>
                  <a:schemeClr val="tx1">
                    <a:lumMod val="95000"/>
                    <a:lumOff val="5000"/>
                  </a:schemeClr>
                </a:solidFill>
              </a:rPr>
              <a:t>ASK – Amplitude Shift </a:t>
            </a:r>
            <a:r>
              <a:rPr lang="en-US" dirty="0" smtClean="0">
                <a:solidFill>
                  <a:schemeClr val="tx1">
                    <a:lumMod val="95000"/>
                    <a:lumOff val="5000"/>
                  </a:schemeClr>
                </a:solidFill>
              </a:rPr>
              <a:t>Keying</a:t>
            </a:r>
          </a:p>
          <a:p>
            <a:pPr marL="457200" indent="-457200">
              <a:buFont typeface="+mj-lt"/>
              <a:buAutoNum type="arabicPeriod"/>
            </a:pPr>
            <a:r>
              <a:rPr lang="en-US" dirty="0"/>
              <a:t>FSK – Frequency Shift Keying</a:t>
            </a:r>
          </a:p>
          <a:p>
            <a:pPr marL="457200" indent="-457200">
              <a:buFont typeface="+mj-lt"/>
              <a:buAutoNum type="arabicPeriod"/>
            </a:pPr>
            <a:r>
              <a:rPr lang="en-US" dirty="0"/>
              <a:t>PSK – Phase Shift </a:t>
            </a:r>
            <a:r>
              <a:rPr lang="en-US" dirty="0" smtClean="0"/>
              <a:t>Keying ( BPSK, QPSK, DPSK )</a:t>
            </a:r>
          </a:p>
          <a:p>
            <a:pPr marL="457200" indent="-457200">
              <a:buFont typeface="+mj-lt"/>
              <a:buAutoNum type="arabicPeriod"/>
            </a:pPr>
            <a:r>
              <a:rPr lang="en-US" dirty="0" smtClean="0"/>
              <a:t>M-</a:t>
            </a:r>
            <a:r>
              <a:rPr lang="en-US" dirty="0" err="1" smtClean="0"/>
              <a:t>ary</a:t>
            </a:r>
            <a:r>
              <a:rPr lang="en-US" dirty="0"/>
              <a:t> </a:t>
            </a:r>
            <a:r>
              <a:rPr lang="en-US" dirty="0" smtClean="0"/>
              <a:t>Encoding ( M-</a:t>
            </a:r>
            <a:r>
              <a:rPr lang="en-US" dirty="0" err="1" smtClean="0"/>
              <a:t>ary</a:t>
            </a:r>
            <a:r>
              <a:rPr lang="en-US" dirty="0" smtClean="0"/>
              <a:t> ASK, M-</a:t>
            </a:r>
            <a:r>
              <a:rPr lang="en-US" dirty="0" err="1" smtClean="0"/>
              <a:t>ary</a:t>
            </a:r>
            <a:r>
              <a:rPr lang="en-US" dirty="0" smtClean="0"/>
              <a:t> FSK, M-</a:t>
            </a:r>
            <a:r>
              <a:rPr lang="en-US" dirty="0" err="1" smtClean="0"/>
              <a:t>ary</a:t>
            </a:r>
            <a:r>
              <a:rPr lang="en-US" dirty="0" smtClean="0"/>
              <a:t> PSK </a:t>
            </a:r>
            <a:r>
              <a:rPr lang="en-US" dirty="0" smtClean="0"/>
              <a:t>)</a:t>
            </a:r>
          </a:p>
          <a:p>
            <a:r>
              <a:rPr lang="en-US" dirty="0"/>
              <a:t>Data Rate And Baud </a:t>
            </a:r>
            <a:r>
              <a:rPr lang="en-US" dirty="0" smtClean="0"/>
              <a:t>Rate</a:t>
            </a:r>
          </a:p>
          <a:p>
            <a:pPr marL="457200" indent="-457200">
              <a:buFont typeface="+mj-lt"/>
              <a:buAutoNum type="arabicPeriod" startAt="5"/>
            </a:pPr>
            <a:r>
              <a:rPr lang="en-US" dirty="0" smtClean="0"/>
              <a:t>QAM </a:t>
            </a:r>
            <a:r>
              <a:rPr lang="en-US" dirty="0"/>
              <a:t>– </a:t>
            </a:r>
            <a:r>
              <a:rPr lang="en-US" dirty="0" smtClean="0"/>
              <a:t>Quadrature </a:t>
            </a:r>
            <a:r>
              <a:rPr lang="en-US" dirty="0"/>
              <a:t>Amplitude Modulation </a:t>
            </a:r>
            <a:endParaRPr lang="en-US" dirty="0" smtClean="0"/>
          </a:p>
          <a:p>
            <a:pPr marL="457200" indent="-457200">
              <a:buFont typeface="+mj-lt"/>
              <a:buAutoNum type="arabicPeriod" startAt="5"/>
            </a:pPr>
            <a:r>
              <a:rPr lang="en-US" dirty="0" smtClean="0"/>
              <a:t>APSK </a:t>
            </a:r>
            <a:r>
              <a:rPr lang="en-US" dirty="0"/>
              <a:t>– </a:t>
            </a:r>
            <a:r>
              <a:rPr lang="en-US" dirty="0" smtClean="0"/>
              <a:t>Amplitude </a:t>
            </a:r>
            <a:r>
              <a:rPr lang="en-US" dirty="0"/>
              <a:t>Phase Shift Keying</a:t>
            </a:r>
            <a:endParaRPr lang="en-US" dirty="0"/>
          </a:p>
          <a:p>
            <a:pPr marL="0" indent="0">
              <a:buNone/>
            </a:pPr>
            <a:endParaRPr lang="en-US" dirty="0"/>
          </a:p>
          <a:p>
            <a:pPr marL="0" indent="0">
              <a:buNone/>
            </a:pPr>
            <a:r>
              <a:rPr lang="en-US" dirty="0"/>
              <a:t/>
            </a:r>
            <a:br>
              <a:rPr lang="en-US" dirty="0"/>
            </a:br>
            <a:r>
              <a:rPr lang="en-US" dirty="0"/>
              <a:t/>
            </a:r>
            <a:br>
              <a:rPr lang="en-US" dirty="0"/>
            </a:br>
            <a:endParaRPr lang="en-US" dirty="0"/>
          </a:p>
          <a:p>
            <a:endParaRPr lang="en-US" dirty="0"/>
          </a:p>
          <a:p>
            <a:pPr marL="0" indent="0">
              <a:buNone/>
            </a:pPr>
            <a:endParaRPr lang="en-US" dirty="0"/>
          </a:p>
        </p:txBody>
      </p:sp>
    </p:spTree>
    <p:extLst>
      <p:ext uri="{BB962C8B-B14F-4D97-AF65-F5344CB8AC3E}">
        <p14:creationId xmlns:p14="http://schemas.microsoft.com/office/powerpoint/2010/main" val="2434433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98739" y="685530"/>
            <a:ext cx="10636370" cy="2497617"/>
          </a:xfrm>
        </p:spPr>
        <p:txBody>
          <a:bodyPr>
            <a:normAutofit/>
          </a:bodyPr>
          <a:lstStyle/>
          <a:p>
            <a:r>
              <a:rPr lang="en-US" dirty="0" smtClean="0"/>
              <a:t>While </a:t>
            </a:r>
            <a:r>
              <a:rPr lang="en-US" dirty="0"/>
              <a:t>QAM is enormously efficient of spectrum, it is more difficult to demodulate in the presence of noise, which is mostly random amplitude variations. Linear power amplification is also required. QAM is very widely used in cable TV, </a:t>
            </a:r>
            <a:r>
              <a:rPr lang="en-US" dirty="0" err="1"/>
              <a:t>Wi­Fi</a:t>
            </a:r>
            <a:r>
              <a:rPr lang="en-US" dirty="0"/>
              <a:t> wireless </a:t>
            </a:r>
            <a:r>
              <a:rPr lang="en-US" dirty="0" err="1"/>
              <a:t>local­area</a:t>
            </a:r>
            <a:r>
              <a:rPr lang="en-US" dirty="0"/>
              <a:t> networks (LANs), satellites, and cellular telephone systems to produce maximum data rate in limited bandwidths.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2838" y="3255188"/>
            <a:ext cx="3942271" cy="2930903"/>
          </a:xfrm>
          <a:prstGeom prst="rect">
            <a:avLst/>
          </a:prstGeom>
        </p:spPr>
      </p:pic>
      <p:sp>
        <p:nvSpPr>
          <p:cNvPr id="5" name="TextBox 4"/>
          <p:cNvSpPr txBox="1"/>
          <p:nvPr/>
        </p:nvSpPr>
        <p:spPr>
          <a:xfrm>
            <a:off x="785004" y="2793523"/>
            <a:ext cx="7116793" cy="1477328"/>
          </a:xfrm>
          <a:prstGeom prst="rect">
            <a:avLst/>
          </a:prstGeom>
          <a:noFill/>
        </p:spPr>
        <p:txBody>
          <a:bodyPr wrap="square" rtlCol="0">
            <a:spAutoFit/>
          </a:bodyPr>
          <a:lstStyle/>
          <a:p>
            <a:pPr marL="342900" indent="-342900">
              <a:buClr>
                <a:schemeClr val="accent1"/>
              </a:buClr>
              <a:buFont typeface="Arial" panose="020B0604020202020204" pitchFamily="34" charset="0"/>
              <a:buChar char="•"/>
            </a:pPr>
            <a:r>
              <a:rPr lang="en-US" sz="2400" dirty="0"/>
              <a:t>16QAM uses a mix of amplitudes and phases to achieve 4 bits/Hz. In this example, there are three amplitudes and 12 phase shifts.</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570" y="3724288"/>
            <a:ext cx="2285928" cy="2316610"/>
          </a:xfrm>
          <a:prstGeom prst="rect">
            <a:avLst/>
          </a:prstGeom>
        </p:spPr>
      </p:pic>
    </p:spTree>
    <p:extLst>
      <p:ext uri="{BB962C8B-B14F-4D97-AF65-F5344CB8AC3E}">
        <p14:creationId xmlns:p14="http://schemas.microsoft.com/office/powerpoint/2010/main" val="31447329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BER Plot (Bit error rate)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1097" y="2595883"/>
            <a:ext cx="4322309" cy="3317875"/>
          </a:xfrm>
        </p:spPr>
      </p:pic>
      <p:sp>
        <p:nvSpPr>
          <p:cNvPr id="5" name="TextBox 4"/>
          <p:cNvSpPr txBox="1"/>
          <p:nvPr/>
        </p:nvSpPr>
        <p:spPr>
          <a:xfrm>
            <a:off x="791455" y="2574151"/>
            <a:ext cx="5839866" cy="132343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smtClean="0"/>
              <a:t>BER Plot showing the performance of 256-QAM with various levels of phase noise. </a:t>
            </a:r>
          </a:p>
          <a:p>
            <a:pPr marL="285750" indent="-285750">
              <a:buClr>
                <a:schemeClr val="accent1"/>
              </a:buClr>
              <a:buFont typeface="Arial" panose="020B0604020202020204" pitchFamily="34" charset="0"/>
              <a:buChar char="•"/>
            </a:pPr>
            <a:r>
              <a:rPr lang="en-US" sz="2000" dirty="0" err="1"/>
              <a:t>E</a:t>
            </a:r>
            <a:r>
              <a:rPr lang="en-US" sz="2000" baseline="-25000" dirty="0" err="1"/>
              <a:t>b</a:t>
            </a:r>
            <a:r>
              <a:rPr lang="en-US" sz="2000" dirty="0"/>
              <a:t>/N</a:t>
            </a:r>
            <a:r>
              <a:rPr lang="en-US" sz="2000" baseline="-25000" dirty="0"/>
              <a:t>o</a:t>
            </a:r>
            <a:r>
              <a:rPr lang="en-US" sz="2000" dirty="0"/>
              <a:t> is classically defined as the ratio of Energy per Bit (</a:t>
            </a:r>
            <a:r>
              <a:rPr lang="en-US" sz="2000" dirty="0" err="1"/>
              <a:t>Eb</a:t>
            </a:r>
            <a:r>
              <a:rPr lang="en-US" sz="2000" dirty="0"/>
              <a:t>) to the Spectral Noise Density (No).</a:t>
            </a:r>
            <a:endParaRPr lang="en-US" sz="2000" dirty="0"/>
          </a:p>
        </p:txBody>
      </p:sp>
    </p:spTree>
    <p:extLst>
      <p:ext uri="{BB962C8B-B14F-4D97-AF65-F5344CB8AC3E}">
        <p14:creationId xmlns:p14="http://schemas.microsoft.com/office/powerpoint/2010/main" val="31191378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Amplitude Phase Shift Keying (APSK)</a:t>
            </a:r>
          </a:p>
        </p:txBody>
      </p:sp>
      <p:sp>
        <p:nvSpPr>
          <p:cNvPr id="3" name="Content Placeholder 2"/>
          <p:cNvSpPr>
            <a:spLocks noGrp="1"/>
          </p:cNvSpPr>
          <p:nvPr>
            <p:ph idx="1"/>
          </p:nvPr>
        </p:nvSpPr>
        <p:spPr/>
        <p:txBody>
          <a:bodyPr/>
          <a:lstStyle/>
          <a:p>
            <a:r>
              <a:rPr lang="en-US" dirty="0"/>
              <a:t>Amplitude phase shift keying (APSK), a variation of both M­PSK and QAM, was created in response to the need for an improved QAM. Higher levels of QAM such as 16QAM and above have many different amplitude levels as well as phase </a:t>
            </a:r>
            <a:r>
              <a:rPr lang="en-US" dirty="0" smtClean="0"/>
              <a:t>shifts</a:t>
            </a:r>
            <a:r>
              <a:rPr lang="en-US" dirty="0"/>
              <a:t>. These amplitude levels are more susceptible to noise</a:t>
            </a:r>
            <a:r>
              <a:rPr lang="en-US" dirty="0" smtClean="0"/>
              <a:t>.</a:t>
            </a:r>
          </a:p>
          <a:p>
            <a:r>
              <a:rPr lang="en-US" dirty="0"/>
              <a:t>APSK uses fewer amplitude levels. It essentially arranges the symbols into two or more concentric rings with a constant phase offset θ. For example, 16APSK uses a </a:t>
            </a:r>
            <a:r>
              <a:rPr lang="en-US" dirty="0" err="1"/>
              <a:t>double­ring</a:t>
            </a:r>
            <a:r>
              <a:rPr lang="en-US" dirty="0"/>
              <a:t> PSK </a:t>
            </a:r>
            <a:r>
              <a:rPr lang="en-US" dirty="0" smtClean="0"/>
              <a:t>format. </a:t>
            </a:r>
            <a:r>
              <a:rPr lang="en-US" dirty="0"/>
              <a:t>This is called 4­12 16APSK with four symbols in the center ring and 12 in the outer ring.</a:t>
            </a:r>
          </a:p>
        </p:txBody>
      </p:sp>
    </p:spTree>
    <p:extLst>
      <p:ext uri="{BB962C8B-B14F-4D97-AF65-F5344CB8AC3E}">
        <p14:creationId xmlns:p14="http://schemas.microsoft.com/office/powerpoint/2010/main" val="3429778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79894" y="875311"/>
            <a:ext cx="9601200" cy="3317875"/>
          </a:xfrm>
        </p:spPr>
        <p:txBody>
          <a:bodyPr/>
          <a:lstStyle/>
          <a:p>
            <a:r>
              <a:rPr lang="en-US" dirty="0" smtClean="0"/>
              <a:t>Two </a:t>
            </a:r>
            <a:r>
              <a:rPr lang="en-US" dirty="0"/>
              <a:t>close amplitude levels allow the amplifier to operate closer to the nonlinear region, improving efficiency as well as power output. APSK is used primarily in satellites since it is a good fit with the popular traveling wave tube (TWT) PAs.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023" y="2534248"/>
            <a:ext cx="4338172" cy="3639218"/>
          </a:xfrm>
          <a:prstGeom prst="rect">
            <a:avLst/>
          </a:prstGeom>
        </p:spPr>
      </p:pic>
      <p:sp>
        <p:nvSpPr>
          <p:cNvPr id="5" name="TextBox 4"/>
          <p:cNvSpPr txBox="1"/>
          <p:nvPr/>
        </p:nvSpPr>
        <p:spPr>
          <a:xfrm>
            <a:off x="879894" y="2613804"/>
            <a:ext cx="5960853" cy="184665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400" dirty="0"/>
              <a:t>16APSK uses two amplitude levels, A1 and A2, plus 16 different phase positions with an offset of θ. This technique is widely used in satellites.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3895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765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t>Any modulated signal has a high frequency carrier. The binary signal when ASK modulated, gives a </a:t>
            </a:r>
            <a:r>
              <a:rPr lang="en-US" sz="2000" b="1" dirty="0"/>
              <a:t>zero</a:t>
            </a:r>
            <a:r>
              <a:rPr lang="en-US" sz="2000" dirty="0"/>
              <a:t> value for </a:t>
            </a:r>
            <a:r>
              <a:rPr lang="en-US" sz="2000" b="1" dirty="0"/>
              <a:t>Low</a:t>
            </a:r>
            <a:r>
              <a:rPr lang="en-US" sz="2000" dirty="0"/>
              <a:t> input while it gives the </a:t>
            </a:r>
            <a:r>
              <a:rPr lang="en-US" sz="2000" b="1" dirty="0"/>
              <a:t>carrier output</a:t>
            </a:r>
            <a:r>
              <a:rPr lang="en-US" sz="2000" dirty="0"/>
              <a:t> for </a:t>
            </a:r>
            <a:r>
              <a:rPr lang="en-US" sz="2000" b="1" dirty="0"/>
              <a:t>High</a:t>
            </a:r>
            <a:r>
              <a:rPr lang="en-US" sz="2000" dirty="0"/>
              <a:t> input.</a:t>
            </a:r>
          </a:p>
        </p:txBody>
      </p:sp>
      <p:sp>
        <p:nvSpPr>
          <p:cNvPr id="5" name="Rectangle 2"/>
          <p:cNvSpPr>
            <a:spLocks noGrp="1" noChangeArrowheads="1"/>
          </p:cNvSpPr>
          <p:nvPr>
            <p:ph type="title"/>
          </p:nvPr>
        </p:nvSpPr>
        <p:spPr bwMode="auto">
          <a:xfrm>
            <a:off x="1295400" y="1173163"/>
            <a:ext cx="9531350" cy="922337"/>
          </a:xfrm>
          <a:prstGeom prst="rect">
            <a:avLst/>
          </a:prstGeom>
          <a:ln>
            <a:solidFill>
              <a:schemeClr val="bg1"/>
            </a:solidFill>
          </a:ln>
        </p:spPr>
        <p:style>
          <a:lnRef idx="1">
            <a:schemeClr val="accent3"/>
          </a:lnRef>
          <a:fillRef idx="1001">
            <a:schemeClr val="lt1"/>
          </a:fillRef>
          <a:effectRef idx="1">
            <a:schemeClr val="accent3"/>
          </a:effectRef>
          <a:fontRef idx="minor">
            <a:schemeClr val="dk1"/>
          </a:fontRef>
        </p:style>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5400" b="1" i="0" u="none" strike="noStrike" cap="none" normalizeH="0" baseline="0" dirty="0" smtClean="0">
                <a:ln>
                  <a:noFill/>
                </a:ln>
                <a:solidFill>
                  <a:srgbClr val="000000"/>
                </a:solidFill>
                <a:effectLst/>
                <a:latin typeface="Nunito"/>
              </a:rPr>
              <a:t>Amplitude Shift Keying </a:t>
            </a:r>
            <a:r>
              <a:rPr kumimoji="0" lang="en-US" sz="5400" b="0" i="0" u="none" strike="noStrike" cap="none" normalizeH="0" baseline="0" dirty="0" smtClean="0">
                <a:ln>
                  <a:noFill/>
                </a:ln>
                <a:solidFill>
                  <a:srgbClr val="000000"/>
                </a:solidFill>
                <a:effectLst/>
                <a:latin typeface="MathJax_Math-italic"/>
              </a:rPr>
              <a:t>ASK</a:t>
            </a:r>
            <a:r>
              <a:rPr kumimoji="0" lang="en-US" sz="5400" b="0" i="0" u="none" strike="noStrike" cap="none" normalizeH="0" baseline="0" dirty="0" smtClean="0">
                <a:ln>
                  <a:noFill/>
                </a:ln>
                <a:solidFill>
                  <a:schemeClr val="tx1"/>
                </a:solidFill>
                <a:effectLst/>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403" y="3433313"/>
            <a:ext cx="6005080" cy="2679356"/>
          </a:xfrm>
          <a:prstGeom prst="rect">
            <a:avLst/>
          </a:prstGeom>
        </p:spPr>
      </p:pic>
    </p:spTree>
    <p:extLst>
      <p:ext uri="{BB962C8B-B14F-4D97-AF65-F5344CB8AC3E}">
        <p14:creationId xmlns:p14="http://schemas.microsoft.com/office/powerpoint/2010/main" val="2072417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ASK </a:t>
            </a:r>
            <a:r>
              <a:rPr lang="en-US" dirty="0" smtClean="0"/>
              <a:t>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2118" y="2643726"/>
            <a:ext cx="5283282" cy="3317875"/>
          </a:xfrm>
        </p:spPr>
      </p:pic>
      <p:sp>
        <p:nvSpPr>
          <p:cNvPr id="3" name="TextBox 2"/>
          <p:cNvSpPr txBox="1"/>
          <p:nvPr/>
        </p:nvSpPr>
        <p:spPr>
          <a:xfrm>
            <a:off x="865517" y="2643726"/>
            <a:ext cx="4995612" cy="2862322"/>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carrier generator, sends a continuous high-frequency carrier. The binary sequence from the message signal makes the unipolar input to be either High or Low. The high signal closes the switch, allowing a carrier wave. Hence, the output will be the carrier signal at high input. When there is low input, the switch opens, allowing no voltage to appear. Hence, the output will be low.</a:t>
            </a:r>
            <a:endParaRPr lang="en-US" sz="2000" dirty="0"/>
          </a:p>
        </p:txBody>
      </p:sp>
    </p:spTree>
    <p:extLst>
      <p:ext uri="{BB962C8B-B14F-4D97-AF65-F5344CB8AC3E}">
        <p14:creationId xmlns:p14="http://schemas.microsoft.com/office/powerpoint/2010/main" val="3172675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ASK </a:t>
            </a:r>
            <a:r>
              <a:rPr lang="en-US" dirty="0" smtClean="0"/>
              <a:t>Demodulator</a:t>
            </a:r>
            <a:endParaRPr lang="en-US" dirty="0"/>
          </a:p>
        </p:txBody>
      </p:sp>
      <p:sp>
        <p:nvSpPr>
          <p:cNvPr id="3" name="Content Placeholder 2"/>
          <p:cNvSpPr>
            <a:spLocks noGrp="1"/>
          </p:cNvSpPr>
          <p:nvPr>
            <p:ph idx="1"/>
          </p:nvPr>
        </p:nvSpPr>
        <p:spPr/>
        <p:txBody>
          <a:bodyPr/>
          <a:lstStyle/>
          <a:p>
            <a:r>
              <a:rPr lang="en-US" dirty="0"/>
              <a:t>Asynchronous ASK </a:t>
            </a:r>
            <a:r>
              <a:rPr lang="en-US" dirty="0" smtClean="0"/>
              <a:t>Demodulation/detection</a:t>
            </a:r>
          </a:p>
          <a:p>
            <a:r>
              <a:rPr lang="en-US" dirty="0"/>
              <a:t>Synchronous ASK </a:t>
            </a:r>
            <a:r>
              <a:rPr lang="en-US" dirty="0" smtClean="0"/>
              <a:t>Demodulation/detection</a:t>
            </a:r>
            <a:endParaRPr lang="en-US" dirty="0"/>
          </a:p>
        </p:txBody>
      </p:sp>
    </p:spTree>
    <p:extLst>
      <p:ext uri="{BB962C8B-B14F-4D97-AF65-F5344CB8AC3E}">
        <p14:creationId xmlns:p14="http://schemas.microsoft.com/office/powerpoint/2010/main" val="22036390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Asynchronous ASK </a:t>
            </a:r>
            <a:r>
              <a:rPr lang="en-US" dirty="0" smtClean="0"/>
              <a:t>Demodulator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2551" y="2527539"/>
            <a:ext cx="6300213" cy="3642374"/>
          </a:xfrm>
        </p:spPr>
      </p:pic>
      <p:sp>
        <p:nvSpPr>
          <p:cNvPr id="3" name="TextBox 2"/>
          <p:cNvSpPr txBox="1"/>
          <p:nvPr/>
        </p:nvSpPr>
        <p:spPr>
          <a:xfrm>
            <a:off x="931653" y="2527539"/>
            <a:ext cx="3950898" cy="347787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Asynchronous ASK detector consists of a half-wave rectifier, a low pass filter, and a comparator. </a:t>
            </a:r>
            <a:endParaRPr lang="en-US" sz="2000" dirty="0" smtClean="0"/>
          </a:p>
          <a:p>
            <a:pPr marL="285750" indent="-285750">
              <a:buClr>
                <a:schemeClr val="accent1"/>
              </a:buClr>
              <a:buFont typeface="Arial" panose="020B0604020202020204" pitchFamily="34" charset="0"/>
              <a:buChar char="•"/>
            </a:pPr>
            <a:r>
              <a:rPr lang="en-US" sz="2000" dirty="0"/>
              <a:t>The modulated ASK signal is given to the half-wave rectifier, which delivers a positive half output. The low pass filter suppresses the higher frequencies and gives an envelope detected output from which the comparator delivers a digital output.</a:t>
            </a:r>
            <a:endParaRPr lang="en-US" sz="2000" dirty="0"/>
          </a:p>
        </p:txBody>
      </p:sp>
    </p:spTree>
    <p:extLst>
      <p:ext uri="{BB962C8B-B14F-4D97-AF65-F5344CB8AC3E}">
        <p14:creationId xmlns:p14="http://schemas.microsoft.com/office/powerpoint/2010/main" val="3506536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Synchronous ASK </a:t>
            </a:r>
            <a:r>
              <a:rPr lang="en-US" dirty="0" smtClean="0"/>
              <a:t>Demodulator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607" y="3833726"/>
            <a:ext cx="7136786" cy="2325535"/>
          </a:xfrm>
        </p:spPr>
      </p:pic>
      <p:sp>
        <p:nvSpPr>
          <p:cNvPr id="3" name="TextBox 2"/>
          <p:cNvSpPr txBox="1"/>
          <p:nvPr/>
        </p:nvSpPr>
        <p:spPr>
          <a:xfrm>
            <a:off x="1061049" y="2441275"/>
            <a:ext cx="9980762" cy="1323439"/>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2000" dirty="0"/>
              <a:t>The ASK modulated input signal is given to the Square law detector. A square law detector is one whose output voltage is proportional to the square of the amplitude modulated input voltage. The low pass filter minimizes the higher frequencies. The comparator and the voltage limiter help to get a clean digital output</a:t>
            </a:r>
            <a:r>
              <a:rPr lang="en-US" dirty="0"/>
              <a:t>.</a:t>
            </a:r>
            <a:endParaRPr lang="en-US" dirty="0"/>
          </a:p>
        </p:txBody>
      </p:sp>
    </p:spTree>
    <p:extLst>
      <p:ext uri="{BB962C8B-B14F-4D97-AF65-F5344CB8AC3E}">
        <p14:creationId xmlns:p14="http://schemas.microsoft.com/office/powerpoint/2010/main" val="5578616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frequency of the carrier signal varies according to the digital signal changes. FSK is a scheme of frequency modulation.</a:t>
            </a:r>
          </a:p>
        </p:txBody>
      </p:sp>
      <p:sp>
        <p:nvSpPr>
          <p:cNvPr id="4" name="Rectangle 1"/>
          <p:cNvSpPr>
            <a:spLocks noGrp="1" noChangeArrowheads="1"/>
          </p:cNvSpPr>
          <p:nvPr>
            <p:ph type="title"/>
          </p:nvPr>
        </p:nvSpPr>
        <p:spPr bwMode="auto">
          <a:xfrm>
            <a:off x="1295402" y="1172400"/>
            <a:ext cx="9648795"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5400" b="1" i="0" u="none" strike="noStrike" cap="none" normalizeH="0" baseline="0" smtClean="0">
                <a:ln>
                  <a:noFill/>
                </a:ln>
                <a:solidFill>
                  <a:srgbClr val="000000"/>
                </a:solidFill>
                <a:effectLst/>
                <a:latin typeface="Nunito"/>
              </a:rPr>
              <a:t>Frequency Shift Keying </a:t>
            </a:r>
            <a:r>
              <a:rPr kumimoji="0" lang="en-US" sz="5400" b="0" i="0" u="none" strike="noStrike" cap="none" normalizeH="0" baseline="0" smtClean="0">
                <a:ln>
                  <a:noFill/>
                </a:ln>
                <a:solidFill>
                  <a:srgbClr val="000000"/>
                </a:solidFill>
                <a:effectLst/>
                <a:latin typeface="MathJax_Math-italic"/>
              </a:rPr>
              <a:t>FSK</a:t>
            </a:r>
            <a:r>
              <a:rPr kumimoji="0" lang="en-US" sz="5400" b="0" i="0" u="none" strike="noStrike" cap="none" normalizeH="0" baseline="0" smtClean="0">
                <a:ln>
                  <a:noFill/>
                </a:ln>
                <a:solidFill>
                  <a:schemeClr val="tx1"/>
                </a:solidFill>
                <a:effectLst/>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221" y="3338423"/>
            <a:ext cx="8245555" cy="2846717"/>
          </a:xfrm>
          <a:prstGeom prst="rect">
            <a:avLst/>
          </a:prstGeom>
        </p:spPr>
      </p:pic>
    </p:spTree>
    <p:extLst>
      <p:ext uri="{BB962C8B-B14F-4D97-AF65-F5344CB8AC3E}">
        <p14:creationId xmlns:p14="http://schemas.microsoft.com/office/powerpoint/2010/main" val="5861017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13220</TotalTime>
  <Words>1607</Words>
  <Application>Microsoft Office PowerPoint</Application>
  <PresentationFormat>Widescreen</PresentationFormat>
  <Paragraphs>108</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Cambria Math</vt:lpstr>
      <vt:lpstr>Garamond</vt:lpstr>
      <vt:lpstr>MathJax_Math-italic</vt:lpstr>
      <vt:lpstr>Nunito</vt:lpstr>
      <vt:lpstr>Wingdings</vt:lpstr>
      <vt:lpstr>Organic</vt:lpstr>
      <vt:lpstr>Digital Modulation</vt:lpstr>
      <vt:lpstr>Digital VS Analog</vt:lpstr>
      <vt:lpstr>digital modulation techniques</vt:lpstr>
      <vt:lpstr>Amplitude Shift Keying ASK </vt:lpstr>
      <vt:lpstr>ASK Modulator</vt:lpstr>
      <vt:lpstr>ASK Demodulator</vt:lpstr>
      <vt:lpstr>Asynchronous ASK Demodulator</vt:lpstr>
      <vt:lpstr>Synchronous ASK Demodulator</vt:lpstr>
      <vt:lpstr>Frequency Shift Keying FSK </vt:lpstr>
      <vt:lpstr>FSK Modulator</vt:lpstr>
      <vt:lpstr>FSK Demodulator</vt:lpstr>
      <vt:lpstr>Asynchronous FSK Detector</vt:lpstr>
      <vt:lpstr>Synchronous FSK Detector</vt:lpstr>
      <vt:lpstr>Phase Shift Keying PSK</vt:lpstr>
      <vt:lpstr>BPSK Modulator</vt:lpstr>
      <vt:lpstr>BPSK Demodulator</vt:lpstr>
      <vt:lpstr>Quadrature Phase Shift Keying QPSK </vt:lpstr>
      <vt:lpstr>QPSK Modulator</vt:lpstr>
      <vt:lpstr>PowerPoint Presentation</vt:lpstr>
      <vt:lpstr>QPSK Demodulator</vt:lpstr>
      <vt:lpstr>Differential Phase Shift Keying DPSK</vt:lpstr>
      <vt:lpstr>DPSK Modulator</vt:lpstr>
      <vt:lpstr>DPSK Demodulator</vt:lpstr>
      <vt:lpstr>M-ary Encoding</vt:lpstr>
      <vt:lpstr>M-ary Equation</vt:lpstr>
      <vt:lpstr>Types of M-ary Techniques</vt:lpstr>
      <vt:lpstr>M-ary ASK</vt:lpstr>
      <vt:lpstr>Data Rate And Baud Rate</vt:lpstr>
      <vt:lpstr>Quadrature Amplitude Modulation (QAM) </vt:lpstr>
      <vt:lpstr>PowerPoint Presentation</vt:lpstr>
      <vt:lpstr>BER Plot (Bit error rate)</vt:lpstr>
      <vt:lpstr>Amplitude Phase Shift Keying (APSK)</vt:lpstr>
      <vt:lpstr>PowerPoint Presentation</vt:lpstr>
      <vt:lpstr>PowerPoint Presentation</vt:lpstr>
    </vt:vector>
  </TitlesOfParts>
  <Company>Moorche 30 DVDs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MRT www.Win2Farsi.com</dc:creator>
  <cp:lastModifiedBy>MRT www.Win2Farsi.com</cp:lastModifiedBy>
  <cp:revision>38</cp:revision>
  <dcterms:created xsi:type="dcterms:W3CDTF">2023-08-23T19:38:18Z</dcterms:created>
  <dcterms:modified xsi:type="dcterms:W3CDTF">2023-09-02T16:38:49Z</dcterms:modified>
</cp:coreProperties>
</file>